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765" r:id="rId3"/>
    <p:sldId id="745" r:id="rId4"/>
    <p:sldId id="767" r:id="rId5"/>
    <p:sldId id="753" r:id="rId6"/>
    <p:sldId id="769" r:id="rId7"/>
    <p:sldId id="776" r:id="rId8"/>
    <p:sldId id="777" r:id="rId9"/>
    <p:sldId id="787" r:id="rId10"/>
    <p:sldId id="780" r:id="rId11"/>
    <p:sldId id="774" r:id="rId12"/>
    <p:sldId id="785" r:id="rId13"/>
    <p:sldId id="757" r:id="rId14"/>
    <p:sldId id="759" r:id="rId15"/>
    <p:sldId id="761" r:id="rId16"/>
    <p:sldId id="762" r:id="rId17"/>
    <p:sldId id="782" r:id="rId18"/>
    <p:sldId id="784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w, Dana" initials="YD" lastIdx="3" clrIdx="0">
    <p:extLst>
      <p:ext uri="{19B8F6BF-5375-455C-9EA6-DF929625EA0E}">
        <p15:presenceInfo xmlns:p15="http://schemas.microsoft.com/office/powerpoint/2012/main" userId="S-1-5-21-583907252-746137067-725345543-4036" providerId="AD"/>
      </p:ext>
    </p:extLst>
  </p:cmAuthor>
  <p:cmAuthor id="2" name="Barton, Melanie" initials="BM" lastIdx="4" clrIdx="1">
    <p:extLst>
      <p:ext uri="{19B8F6BF-5375-455C-9EA6-DF929625EA0E}">
        <p15:presenceInfo xmlns:p15="http://schemas.microsoft.com/office/powerpoint/2012/main" userId="S-1-5-21-583907252-746137067-725345543-40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65009" autoAdjust="0"/>
  </p:normalViewPr>
  <p:slideViewPr>
    <p:cSldViewPr>
      <p:cViewPr varScale="1">
        <p:scale>
          <a:sx n="75" d="100"/>
          <a:sy n="75" d="100"/>
        </p:scale>
        <p:origin x="2754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7EF7CF-7BD5-410C-9251-D7A8ED536D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3043824" cy="46587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97D52-4F8C-4F59-AFC3-8B9AB0EF5C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081" y="0"/>
            <a:ext cx="3043824" cy="46587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000"/>
            </a:lvl1pPr>
          </a:lstStyle>
          <a:p>
            <a:fld id="{5F32A1DF-CF3C-4EC3-B958-32C2BDAA4358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758D4-1E9E-4FF5-BF51-3C1E4E494B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8843228"/>
            <a:ext cx="3043824" cy="46587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C76CB-F4CD-46E0-85F0-9ECD894536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081" y="8843228"/>
            <a:ext cx="3043824" cy="46587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000"/>
            </a:lvl1pPr>
          </a:lstStyle>
          <a:p>
            <a:fld id="{EF9EED7A-1E8D-458D-AE65-A9CDC3E86A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148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649" cy="466380"/>
          </a:xfrm>
          <a:prstGeom prst="rect">
            <a:avLst/>
          </a:prstGeom>
        </p:spPr>
        <p:txBody>
          <a:bodyPr vert="horz" lIns="88267" tIns="44134" rIns="88267" bIns="4413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28" y="0"/>
            <a:ext cx="3043649" cy="466380"/>
          </a:xfrm>
          <a:prstGeom prst="rect">
            <a:avLst/>
          </a:prstGeom>
        </p:spPr>
        <p:txBody>
          <a:bodyPr vert="horz" lIns="88267" tIns="44134" rIns="88267" bIns="44134" rtlCol="0"/>
          <a:lstStyle>
            <a:lvl1pPr algn="r">
              <a:defRPr sz="1100"/>
            </a:lvl1pPr>
          </a:lstStyle>
          <a:p>
            <a:fld id="{8EFF0E59-B72D-481D-9947-38A05D0FB159}" type="datetimeFigureOut">
              <a:rPr lang="en-US" smtClean="0"/>
              <a:pPr/>
              <a:t>7/8/2019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67" tIns="44134" rIns="88267" bIns="441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16" y="4480621"/>
            <a:ext cx="5617871" cy="3664842"/>
          </a:xfrm>
          <a:prstGeom prst="rect">
            <a:avLst/>
          </a:prstGeom>
        </p:spPr>
        <p:txBody>
          <a:bodyPr vert="horz" lIns="88267" tIns="44134" rIns="88267" bIns="4413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721"/>
            <a:ext cx="3043649" cy="466379"/>
          </a:xfrm>
          <a:prstGeom prst="rect">
            <a:avLst/>
          </a:prstGeom>
        </p:spPr>
        <p:txBody>
          <a:bodyPr vert="horz" lIns="88267" tIns="44134" rIns="88267" bIns="4413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28" y="8842721"/>
            <a:ext cx="3043649" cy="466379"/>
          </a:xfrm>
          <a:prstGeom prst="rect">
            <a:avLst/>
          </a:prstGeom>
        </p:spPr>
        <p:txBody>
          <a:bodyPr vert="horz" lIns="88267" tIns="44134" rIns="88267" bIns="44134" rtlCol="0" anchor="b"/>
          <a:lstStyle>
            <a:lvl1pPr algn="r">
              <a:defRPr sz="1100"/>
            </a:lvl1pPr>
          </a:lstStyle>
          <a:p>
            <a:fld id="{A5E03C18-252F-4F09-843B-84D9B8EB08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394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28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9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7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44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32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98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22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34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4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3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0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0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4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85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8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E03C18-252F-4F09-843B-84D9B8EB08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4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25" dirty="0"/>
              <a:t>Draft</a:t>
            </a:r>
            <a:r>
              <a:rPr spc="-145" dirty="0"/>
              <a:t> </a:t>
            </a:r>
            <a:r>
              <a:rPr spc="10" dirty="0"/>
              <a:t>Plan</a:t>
            </a:r>
            <a:r>
              <a:rPr spc="-155" dirty="0"/>
              <a:t> </a:t>
            </a:r>
            <a:r>
              <a:rPr spc="0" dirty="0"/>
              <a:t>June</a:t>
            </a:r>
            <a:r>
              <a:rPr spc="-155" dirty="0"/>
              <a:t> </a:t>
            </a:r>
            <a:r>
              <a:rPr spc="-10" dirty="0"/>
              <a:t>27,</a:t>
            </a:r>
            <a:r>
              <a:rPr spc="-150" dirty="0"/>
              <a:t> </a:t>
            </a:r>
            <a:r>
              <a:rPr spc="2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en-US" spc="10" dirty="0"/>
              <a:t>ESSA</a:t>
            </a:r>
            <a:endParaRPr spc="-1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30" dirty="0"/>
              <a:pPr marL="25400">
                <a:lnSpc>
                  <a:spcPct val="100000"/>
                </a:lnSpc>
                <a:spcBef>
                  <a:spcPts val="80"/>
                </a:spcBef>
              </a:pPr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25" dirty="0"/>
              <a:t>Draft</a:t>
            </a:r>
            <a:r>
              <a:rPr spc="-145" dirty="0"/>
              <a:t> </a:t>
            </a:r>
            <a:r>
              <a:rPr spc="10" dirty="0"/>
              <a:t>Plan</a:t>
            </a:r>
            <a:r>
              <a:rPr spc="-155" dirty="0"/>
              <a:t> </a:t>
            </a:r>
            <a:r>
              <a:rPr spc="0" dirty="0"/>
              <a:t>June</a:t>
            </a:r>
            <a:r>
              <a:rPr spc="-155" dirty="0"/>
              <a:t> </a:t>
            </a:r>
            <a:r>
              <a:rPr spc="-10" dirty="0"/>
              <a:t>27,</a:t>
            </a:r>
            <a:r>
              <a:rPr spc="-150" dirty="0"/>
              <a:t> </a:t>
            </a:r>
            <a:r>
              <a:rPr spc="2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en-US" spc="10" dirty="0"/>
              <a:t>ESSA</a:t>
            </a:r>
            <a:endParaRPr spc="-1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30" dirty="0"/>
              <a:pPr marL="25400">
                <a:lnSpc>
                  <a:spcPct val="100000"/>
                </a:lnSpc>
                <a:spcBef>
                  <a:spcPts val="80"/>
                </a:spcBef>
              </a:pPr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25" dirty="0"/>
              <a:t>Draft</a:t>
            </a:r>
            <a:r>
              <a:rPr spc="-145" dirty="0"/>
              <a:t> </a:t>
            </a:r>
            <a:r>
              <a:rPr spc="10" dirty="0"/>
              <a:t>Plan</a:t>
            </a:r>
            <a:r>
              <a:rPr spc="-155" dirty="0"/>
              <a:t> </a:t>
            </a:r>
            <a:r>
              <a:rPr spc="0" dirty="0"/>
              <a:t>June</a:t>
            </a:r>
            <a:r>
              <a:rPr spc="-155" dirty="0"/>
              <a:t> </a:t>
            </a:r>
            <a:r>
              <a:rPr spc="-10" dirty="0"/>
              <a:t>27,</a:t>
            </a:r>
            <a:r>
              <a:rPr spc="-150" dirty="0"/>
              <a:t> </a:t>
            </a:r>
            <a:r>
              <a:rPr spc="25" dirty="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en-US" spc="10" dirty="0"/>
              <a:t>ESSA</a:t>
            </a:r>
            <a:endParaRPr spc="-1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30" dirty="0"/>
              <a:pPr marL="25400">
                <a:lnSpc>
                  <a:spcPct val="100000"/>
                </a:lnSpc>
                <a:spcBef>
                  <a:spcPts val="80"/>
                </a:spcBef>
              </a:pPr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25" dirty="0"/>
              <a:t>Draft</a:t>
            </a:r>
            <a:r>
              <a:rPr spc="-145" dirty="0"/>
              <a:t> </a:t>
            </a:r>
            <a:r>
              <a:rPr spc="10" dirty="0"/>
              <a:t>Plan</a:t>
            </a:r>
            <a:r>
              <a:rPr spc="-155" dirty="0"/>
              <a:t> </a:t>
            </a:r>
            <a:r>
              <a:rPr spc="0" dirty="0"/>
              <a:t>June</a:t>
            </a:r>
            <a:r>
              <a:rPr spc="-155" dirty="0"/>
              <a:t> </a:t>
            </a:r>
            <a:r>
              <a:rPr spc="-10" dirty="0"/>
              <a:t>27,</a:t>
            </a:r>
            <a:r>
              <a:rPr spc="-150" dirty="0"/>
              <a:t> </a:t>
            </a:r>
            <a:r>
              <a:rPr spc="25" dirty="0"/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en-US" spc="10" dirty="0"/>
              <a:t>ESSA</a:t>
            </a:r>
            <a:endParaRPr spc="-1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30" dirty="0"/>
              <a:pPr marL="25400">
                <a:lnSpc>
                  <a:spcPct val="100000"/>
                </a:lnSpc>
                <a:spcBef>
                  <a:spcPts val="80"/>
                </a:spcBef>
              </a:pPr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25" dirty="0"/>
              <a:t>Draft</a:t>
            </a:r>
            <a:r>
              <a:rPr spc="-145" dirty="0"/>
              <a:t> </a:t>
            </a:r>
            <a:r>
              <a:rPr spc="10" dirty="0"/>
              <a:t>Plan</a:t>
            </a:r>
            <a:r>
              <a:rPr spc="-155" dirty="0"/>
              <a:t> </a:t>
            </a:r>
            <a:r>
              <a:rPr spc="0" dirty="0"/>
              <a:t>June</a:t>
            </a:r>
            <a:r>
              <a:rPr spc="-155" dirty="0"/>
              <a:t> </a:t>
            </a:r>
            <a:r>
              <a:rPr spc="-10" dirty="0"/>
              <a:t>27,</a:t>
            </a:r>
            <a:r>
              <a:rPr spc="-150" dirty="0"/>
              <a:t> </a:t>
            </a:r>
            <a:r>
              <a:rPr spc="25" dirty="0"/>
              <a:t>2017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en-US" spc="10" dirty="0"/>
              <a:t>ESSA</a:t>
            </a:r>
            <a:endParaRPr spc="-1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30" dirty="0"/>
              <a:pPr marL="25400">
                <a:lnSpc>
                  <a:spcPct val="100000"/>
                </a:lnSpc>
                <a:spcBef>
                  <a:spcPts val="80"/>
                </a:spcBef>
              </a:pPr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81380" y="6542662"/>
            <a:ext cx="139890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85858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pc="25" dirty="0"/>
              <a:t>Draft</a:t>
            </a:r>
            <a:r>
              <a:rPr spc="-145" dirty="0"/>
              <a:t> </a:t>
            </a:r>
            <a:r>
              <a:rPr spc="10" dirty="0"/>
              <a:t>Plan</a:t>
            </a:r>
            <a:r>
              <a:rPr spc="-155" dirty="0"/>
              <a:t> </a:t>
            </a:r>
            <a:r>
              <a:rPr spc="0" dirty="0"/>
              <a:t>June</a:t>
            </a:r>
            <a:r>
              <a:rPr spc="-155" dirty="0"/>
              <a:t> </a:t>
            </a:r>
            <a:r>
              <a:rPr spc="-10" dirty="0"/>
              <a:t>27,</a:t>
            </a:r>
            <a:r>
              <a:rPr spc="-150" dirty="0"/>
              <a:t> </a:t>
            </a:r>
            <a:r>
              <a:rPr spc="25" dirty="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07756" y="6557523"/>
            <a:ext cx="346709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en-US" spc="10" dirty="0"/>
              <a:t>ESSA</a:t>
            </a:r>
            <a:endParaRPr spc="-1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86663" y="6542058"/>
            <a:ext cx="212725" cy="19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30" dirty="0"/>
              <a:pPr marL="25400">
                <a:lnSpc>
                  <a:spcPct val="100000"/>
                </a:lnSpc>
                <a:spcBef>
                  <a:spcPts val="80"/>
                </a:spcBef>
              </a:pPr>
              <a:t>‹#›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stateplans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3400" y="5627114"/>
            <a:ext cx="807567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dirty="0">
                <a:solidFill>
                  <a:srgbClr val="C00000"/>
                </a:solidFill>
                <a:latin typeface="Gill Sans MT"/>
                <a:cs typeface="Gill Sans MT"/>
              </a:rPr>
              <a:t>History of Accountability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00466" y="307593"/>
            <a:ext cx="30861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Trebuchet MS"/>
                <a:cs typeface="Trebuchet MS"/>
              </a:rPr>
              <a:t>ESSA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-9408" y="5434256"/>
            <a:ext cx="9145270" cy="72390"/>
          </a:xfrm>
          <a:custGeom>
            <a:avLst/>
            <a:gdLst/>
            <a:ahLst/>
            <a:cxnLst/>
            <a:rect l="l" t="t" r="r" b="b"/>
            <a:pathLst>
              <a:path w="9145270" h="72389">
                <a:moveTo>
                  <a:pt x="0" y="72390"/>
                </a:moveTo>
                <a:lnTo>
                  <a:pt x="9144762" y="72390"/>
                </a:lnTo>
                <a:lnTo>
                  <a:pt x="9144762" y="0"/>
                </a:lnTo>
                <a:lnTo>
                  <a:pt x="0" y="0"/>
                </a:lnTo>
                <a:lnTo>
                  <a:pt x="0" y="72390"/>
                </a:lnTo>
                <a:close/>
              </a:path>
            </a:pathLst>
          </a:custGeom>
          <a:solidFill>
            <a:srgbClr val="252525">
              <a:alpha val="7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-761" y="659891"/>
            <a:ext cx="9145270" cy="73660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252525">
              <a:alpha val="2196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6F5F47-66A1-47A1-9AD7-8D24BD042C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 b="46249"/>
          <a:stretch/>
        </p:blipFill>
        <p:spPr>
          <a:xfrm>
            <a:off x="0" y="307593"/>
            <a:ext cx="9144000" cy="3621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ED25D4-1C46-4D64-8ABF-C1CBD9217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62400"/>
            <a:ext cx="2171614" cy="1478280"/>
          </a:xfrm>
          <a:prstGeom prst="rect">
            <a:avLst/>
          </a:prstGeom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C7D9ADDB-5E02-4927-93BA-B1484D9E479C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56FB5-C691-4BCA-ADE2-56705219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3276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A7BDB-86C6-423E-8DCA-65A32A8B6BE8}"/>
              </a:ext>
            </a:extLst>
          </p:cNvPr>
          <p:cNvSpPr txBox="1"/>
          <p:nvPr/>
        </p:nvSpPr>
        <p:spPr>
          <a:xfrm>
            <a:off x="4267200" y="1600200"/>
            <a:ext cx="464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Florida – 29%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South Carolina – 38%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North Carolina – 45%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Mexico – 46%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Indiana – 49%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Massachusetts - 57%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North Dakota, Maine – 92%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Texas – 91%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Alabama – 88%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Mississippi – 83%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83CE0-64E0-415D-9059-164FB32F7B1D}"/>
              </a:ext>
            </a:extLst>
          </p:cNvPr>
          <p:cNvSpPr txBox="1"/>
          <p:nvPr/>
        </p:nvSpPr>
        <p:spPr>
          <a:xfrm>
            <a:off x="4572000" y="533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% Schools Meeting AYP</a:t>
            </a:r>
          </a:p>
        </p:txBody>
      </p:sp>
    </p:spTree>
    <p:extLst>
      <p:ext uri="{BB962C8B-B14F-4D97-AF65-F5344CB8AC3E}">
        <p14:creationId xmlns:p14="http://schemas.microsoft.com/office/powerpoint/2010/main" val="409002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513915"/>
            <a:ext cx="8763000" cy="5909310"/>
          </a:xfrm>
        </p:spPr>
        <p:txBody>
          <a:bodyPr/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Common Core standards project –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joined by action of Governor and State Superintendent 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2009 - 2014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Assessment Program Passage required to earn diploma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State Board of Education and EOC adopt Common Core State Standards for ELA and math. Full implementation was to occur in 2014-15 school year.</a:t>
            </a: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0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513914"/>
            <a:ext cx="8915400" cy="6401753"/>
          </a:xfrm>
        </p:spPr>
        <p:txBody>
          <a:bodyPr/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Act 155 eliminates exit exam (HSAP)  requirement and replaces with college and career assessments; Act 200 prohibits Common Core implementation and removes SC from Smarter Balanced Consortium; three years of no report card ratings (2015-2017)</a:t>
            </a: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Congress enacts Every Student Succeeds Act (ESSA)</a:t>
            </a:r>
          </a:p>
          <a:p>
            <a:endParaRPr lang="en-US" sz="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Act 94 merges state and federal accountability systems and includes cyclical review of accountability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0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C9E46D-C099-4534-A793-FE4F6902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65" y="569795"/>
            <a:ext cx="8229600" cy="615553"/>
          </a:xfrm>
        </p:spPr>
        <p:txBody>
          <a:bodyPr/>
          <a:lstStyle/>
          <a:p>
            <a:pPr algn="ctr"/>
            <a:r>
              <a:rPr lang="en-US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185349"/>
            <a:ext cx="8763000" cy="5478423"/>
          </a:xfrm>
        </p:spPr>
        <p:txBody>
          <a:bodyPr/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2002- 2014 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 dictated by federal 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law; SC had separate state accountability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 required but many decisions left to states’ discretion, and SC merged state and federal systems into one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Online report cards resumed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66288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C6DF03C0-F1C3-47CA-B047-28B2C8F37285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6C569-4AA7-496F-B874-E77967D49127}"/>
              </a:ext>
            </a:extLst>
          </p:cNvPr>
          <p:cNvSpPr txBox="1"/>
          <p:nvPr/>
        </p:nvSpPr>
        <p:spPr>
          <a:xfrm>
            <a:off x="723265" y="1066800"/>
            <a:ext cx="769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 of Current Report Card Ratings</a:t>
            </a:r>
          </a:p>
          <a:p>
            <a:pPr marL="64008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100-point scale</a:t>
            </a:r>
          </a:p>
          <a:p>
            <a:pPr marL="64008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Overall ratings for schools only</a:t>
            </a:r>
          </a:p>
          <a:p>
            <a:pPr marL="64008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Ratings for each metric or indicator</a:t>
            </a:r>
          </a:p>
          <a:p>
            <a:pPr marL="64008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Ratings: Excellent, Good, Average, Below Average, and Unsatisfactory</a:t>
            </a:r>
          </a:p>
        </p:txBody>
      </p:sp>
    </p:spTree>
    <p:extLst>
      <p:ext uri="{BB962C8B-B14F-4D97-AF65-F5344CB8AC3E}">
        <p14:creationId xmlns:p14="http://schemas.microsoft.com/office/powerpoint/2010/main" val="131879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C6DF03C0-F1C3-47CA-B047-28B2C8F37285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6C569-4AA7-496F-B874-E77967D49127}"/>
              </a:ext>
            </a:extLst>
          </p:cNvPr>
          <p:cNvSpPr txBox="1"/>
          <p:nvPr/>
        </p:nvSpPr>
        <p:spPr>
          <a:xfrm>
            <a:off x="228600" y="1066800"/>
            <a:ext cx="8763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Elementary &amp; Middle Schools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Academic Achievement – ELA &amp; Math assessment results*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Student Progress in ELA  &amp; Math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Preparing for Success -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Science &amp; Social Studies assessment results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School Quality -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Student Engagement Survey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English Learners’ Proficiency*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10DB2-64A0-42E5-86D5-2CECDA32C798}"/>
              </a:ext>
            </a:extLst>
          </p:cNvPr>
          <p:cNvSpPr txBox="1"/>
          <p:nvPr/>
        </p:nvSpPr>
        <p:spPr>
          <a:xfrm>
            <a:off x="4572000" y="6324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Federally required</a:t>
            </a:r>
          </a:p>
        </p:txBody>
      </p:sp>
    </p:spTree>
    <p:extLst>
      <p:ext uri="{BB962C8B-B14F-4D97-AF65-F5344CB8AC3E}">
        <p14:creationId xmlns:p14="http://schemas.microsoft.com/office/powerpoint/2010/main" val="224992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C6DF03C0-F1C3-47CA-B047-28B2C8F37285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6C569-4AA7-496F-B874-E77967D49127}"/>
              </a:ext>
            </a:extLst>
          </p:cNvPr>
          <p:cNvSpPr txBox="1"/>
          <p:nvPr/>
        </p:nvSpPr>
        <p:spPr>
          <a:xfrm>
            <a:off x="228600" y="10668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Academic Achievement – Assessment results in ELA 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1) and math 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Algebra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1)*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Graduation Rate*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College &amp; Career Ready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Preparing for Success –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Biology &amp; US History and the Constitution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School Quality -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Student Engagement Survey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English Learners’ Proficiency*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2C173-C294-4797-A4D6-CE430099D82A}"/>
              </a:ext>
            </a:extLst>
          </p:cNvPr>
          <p:cNvSpPr txBox="1"/>
          <p:nvPr/>
        </p:nvSpPr>
        <p:spPr>
          <a:xfrm>
            <a:off x="6705600" y="6096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 Federally required</a:t>
            </a:r>
          </a:p>
        </p:txBody>
      </p:sp>
    </p:spTree>
    <p:extLst>
      <p:ext uri="{BB962C8B-B14F-4D97-AF65-F5344CB8AC3E}">
        <p14:creationId xmlns:p14="http://schemas.microsoft.com/office/powerpoint/2010/main" val="54919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C9E46D-C099-4534-A793-FE4F6902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65" y="569795"/>
            <a:ext cx="8229600" cy="615553"/>
          </a:xfrm>
        </p:spPr>
        <p:txBody>
          <a:bodyPr/>
          <a:lstStyle/>
          <a:p>
            <a:pPr algn="ctr"/>
            <a:r>
              <a:rPr lang="en-US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Considerations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185348"/>
            <a:ext cx="8763000" cy="5047536"/>
          </a:xfrm>
        </p:spPr>
        <p:txBody>
          <a:bodyPr/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state and federal resources are targeted to assist underperforming schools?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will state ensure funds are spent on evidence-based practices as required by ESSA, and how will state document impact?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state have a sufficient continuum of tiers of intervention for underperforming schools?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state have explicit benchmarks to document progress between tiers?</a:t>
            </a:r>
          </a:p>
        </p:txBody>
      </p:sp>
    </p:spTree>
    <p:extLst>
      <p:ext uri="{BB962C8B-B14F-4D97-AF65-F5344CB8AC3E}">
        <p14:creationId xmlns:p14="http://schemas.microsoft.com/office/powerpoint/2010/main" val="304928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C9E46D-C099-4534-A793-FE4F6902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65" y="569795"/>
            <a:ext cx="8229600" cy="615553"/>
          </a:xfrm>
        </p:spPr>
        <p:txBody>
          <a:bodyPr/>
          <a:lstStyle/>
          <a:p>
            <a:pPr algn="ctr"/>
            <a:r>
              <a:rPr lang="en-US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Considerations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1" y="1185349"/>
            <a:ext cx="8686800" cy="5539978"/>
          </a:xfrm>
        </p:spPr>
        <p:txBody>
          <a:bodyPr/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strategies will state use for intervention strategies? Options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 portion of federal or state appropriation for competitive grants to schools and districts with strongest improvement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Allow third parties to manage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Close or reconstitute the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Student transferability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Family &amp; community engagement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Sustainability plan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See: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https://checkstateplans.org/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7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C6DF03C0-F1C3-47CA-B047-28B2C8F37285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6C569-4AA7-496F-B874-E77967D49127}"/>
              </a:ext>
            </a:extLst>
          </p:cNvPr>
          <p:cNvSpPr txBox="1"/>
          <p:nvPr/>
        </p:nvSpPr>
        <p:spPr>
          <a:xfrm>
            <a:off x="457200" y="1066800"/>
            <a:ext cx="8305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Accountability Includes</a:t>
            </a:r>
          </a:p>
          <a:p>
            <a:pPr marL="1371600" indent="-6858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pPr marL="1371600" indent="-6858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</a:p>
          <a:p>
            <a:pPr marL="1371600" indent="-6858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Public Reporting &amp; Information</a:t>
            </a:r>
          </a:p>
          <a:p>
            <a:pPr marL="1371600" indent="-6858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Awarding Performance</a:t>
            </a:r>
          </a:p>
          <a:p>
            <a:pPr marL="1371600" indent="-6858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Intervention &amp; Assistance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3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513915"/>
            <a:ext cx="8763000" cy="6278642"/>
          </a:xfrm>
        </p:spPr>
        <p:txBody>
          <a:bodyPr/>
          <a:lstStyle/>
          <a:p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1978</a:t>
            </a:r>
            <a:r>
              <a:rPr lang="en-US" sz="3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Skills Assessment Program (BSAP) reading &amp; math in Grades 3 and 8; 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in Grades 6 and 8 in 1983; and science in Grades 3, 6, and 8 in 1990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1983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A Nation at Risk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released; Prichard Committee in Kentucky promotes K-12 reform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Education Improvement Act (EIA)</a:t>
            </a:r>
          </a:p>
        </p:txBody>
      </p:sp>
    </p:spTree>
    <p:extLst>
      <p:ext uri="{BB962C8B-B14F-4D97-AF65-F5344CB8AC3E}">
        <p14:creationId xmlns:p14="http://schemas.microsoft.com/office/powerpoint/2010/main" val="173667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513915"/>
            <a:ext cx="8763000" cy="6032421"/>
          </a:xfrm>
        </p:spPr>
        <p:txBody>
          <a:bodyPr/>
          <a:lstStyle/>
          <a:p>
            <a:endParaRPr lang="en-US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BSAP Grade 10 Exit Examination administered; passage required to earn diploma in 1989</a:t>
            </a:r>
            <a:endParaRPr lang="en-US" sz="3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1989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– Nation’s governors adopt six National Education goals incorporated into federal “Goals 2000: Educate America Act”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Kentucky enacts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Kentucky Education Reform Act</a:t>
            </a:r>
            <a:endParaRPr lang="en-US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3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763000" cy="57861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1990 - 1993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SC developed Curriculum Frameworks at every grade level in core content and in arts and foreign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– Congress reauthorizes Elementary and Secondary Education Act (ESEA), Title I, requiring for first time states to have rigorous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for all subjects and grade levels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5910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762001"/>
            <a:ext cx="8763000" cy="6524863"/>
          </a:xfrm>
        </p:spPr>
        <p:txBody>
          <a:bodyPr/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Report of Performance and Accountability Standards for Schools (PASS) Commission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issued by US Dept. of Education to state and local leaders: </a:t>
            </a:r>
            <a:r>
              <a:rPr lang="en-US" sz="3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Around Low-Performing Schools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– SC enacts Education Accountability Act (EAA)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7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C9E46D-C099-4534-A793-FE4F6902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65" y="569795"/>
            <a:ext cx="8229600" cy="615553"/>
          </a:xfrm>
        </p:spPr>
        <p:txBody>
          <a:bodyPr/>
          <a:lstStyle/>
          <a:p>
            <a:pPr algn="ctr"/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EAA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361" y="1371600"/>
            <a:ext cx="8763000" cy="5539978"/>
          </a:xfrm>
        </p:spPr>
        <p:txBody>
          <a:bodyPr/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in ELA, math, science &amp; social studies updated cyclically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developed or procured to measure student performance against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Report Cards – ratings for schools and districts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to underperforming districts &amp;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Palmetto Gold and Silver Awards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EOC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718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C9E46D-C099-4534-A793-FE4F6902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65" y="569795"/>
            <a:ext cx="8229600" cy="615553"/>
          </a:xfrm>
        </p:spPr>
        <p:txBody>
          <a:bodyPr/>
          <a:lstStyle/>
          <a:p>
            <a:pPr algn="ctr"/>
            <a:r>
              <a:rPr lang="en-US" sz="4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185349"/>
            <a:ext cx="8763000" cy="5386090"/>
          </a:xfrm>
        </p:spPr>
        <p:txBody>
          <a:bodyPr/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prescriptive intervention with EOC review, approval and 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– amended at request of State Superintendent to give oversight to SCDE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FY2009-10, governed by provisos in state budget &amp; not by EAA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2018, ESSA requirements apply</a:t>
            </a:r>
          </a:p>
        </p:txBody>
      </p:sp>
    </p:spTree>
    <p:extLst>
      <p:ext uri="{BB962C8B-B14F-4D97-AF65-F5344CB8AC3E}">
        <p14:creationId xmlns:p14="http://schemas.microsoft.com/office/powerpoint/2010/main" val="277951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991C79DF-E086-4573-AF17-B49EAD208353}"/>
              </a:ext>
            </a:extLst>
          </p:cNvPr>
          <p:cNvSpPr/>
          <p:nvPr/>
        </p:nvSpPr>
        <p:spPr>
          <a:xfrm>
            <a:off x="-1270" y="0"/>
            <a:ext cx="9145270" cy="513915"/>
          </a:xfrm>
          <a:custGeom>
            <a:avLst/>
            <a:gdLst/>
            <a:ahLst/>
            <a:cxnLst/>
            <a:rect l="l" t="t" r="r" b="b"/>
            <a:pathLst>
              <a:path w="9145270" h="73659">
                <a:moveTo>
                  <a:pt x="0" y="73151"/>
                </a:moveTo>
                <a:lnTo>
                  <a:pt x="9144762" y="73151"/>
                </a:lnTo>
                <a:lnTo>
                  <a:pt x="914476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53D6-C084-4F7C-92D5-2CE65BDD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513915"/>
            <a:ext cx="8763000" cy="6278642"/>
          </a:xfrm>
        </p:spPr>
        <p:txBody>
          <a:bodyPr/>
          <a:lstStyle/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Congress enacts No Child Left Behind (NCLB) enacted – Adequate Yearly Progress (AYP)</a:t>
            </a: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2002- 2014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 issued state report cards</a:t>
            </a: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 made largest gains nationally in 8</a:t>
            </a:r>
            <a:r>
              <a:rPr lang="en-US" sz="3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math and second largest gain in 4</a:t>
            </a:r>
            <a:r>
              <a:rPr lang="en-US" sz="3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math on NAEP. Ranked 28</a:t>
            </a:r>
            <a:r>
              <a:rPr lang="en-US" sz="3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All states required to have assessments and measure AYP</a:t>
            </a:r>
          </a:p>
          <a:p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54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17191</TotalTime>
  <Words>860</Words>
  <Application>Microsoft Office PowerPoint</Application>
  <PresentationFormat>On-screen Show (4:3)</PresentationFormat>
  <Paragraphs>150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Original EAA</vt:lpstr>
      <vt:lpstr>Technical Assistance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Policy Considerations</vt:lpstr>
      <vt:lpstr>Policy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 Student Succeeds Act (ESSA) Maryland ESSA Consolidated State Plan Overview</dc:title>
  <dc:subject>Every Student Succeeds Act (ESSA) Maryland ESSA Consolidated State Plan Overview
DRAFT PLAN June 2017</dc:subject>
  <dc:creator>Amy Horan</dc:creator>
  <cp:keywords>Every Student Succeeds Act (ESSA) Maryland ESSA Consolidated State Plan Overview
DRAFT PLAN June 2017</cp:keywords>
  <cp:lastModifiedBy>Sally Cauthen</cp:lastModifiedBy>
  <cp:revision>545</cp:revision>
  <cp:lastPrinted>2019-07-05T12:52:20Z</cp:lastPrinted>
  <dcterms:created xsi:type="dcterms:W3CDTF">2018-11-12T11:58:48Z</dcterms:created>
  <dcterms:modified xsi:type="dcterms:W3CDTF">2019-07-08T20:47:47Z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2017-08-02T00:00:00Z</vt:filetime>
  </property>
</Properties>
</file>